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A49BC-74C2-4672-B354-001D20847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29D850-88D2-41EF-9781-C2078EBC2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C9946-155C-48AD-A6AE-9F4E3A52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D814-EEB3-44DC-B5CF-0CB7D0F6599B}" type="datetimeFigureOut">
              <a:rPr lang="en-CA" smtClean="0"/>
              <a:t>2017-09-11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C68C5-08D8-44F0-8216-062698FDA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5842C-56F2-48AE-B85E-129A04161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4525-2DA7-4189-B62B-36E78FA5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699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63918-770C-4FAF-B1D2-4637AAE52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D87AE-4248-4783-B1AF-0A53EBABB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D02EE-AFE4-4BEA-8EE6-D15D949DF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D814-EEB3-44DC-B5CF-0CB7D0F6599B}" type="datetimeFigureOut">
              <a:rPr lang="en-CA" smtClean="0"/>
              <a:t>2017-09-11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D5385-21D3-4DC7-BFCC-50B4B58E5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DD70A-7E6E-4527-A981-1B1E1133C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4525-2DA7-4189-B62B-36E78FA5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433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80BE84-4C68-4680-A210-6F29A8FB01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3E22B6-3CE6-48C0-AD11-AD60CC24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174FF-C04D-4631-8C3F-17CE346EE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D814-EEB3-44DC-B5CF-0CB7D0F6599B}" type="datetimeFigureOut">
              <a:rPr lang="en-CA" smtClean="0"/>
              <a:t>2017-09-11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E4665-B525-4C4C-A8F7-A9E706D8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A585E-1D89-44FB-9363-F6EA8281C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4525-2DA7-4189-B62B-36E78FA5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686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4C876-0109-4230-8350-187840AAC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D9F4B-6BF6-41F6-B804-2FA69587F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A6460-B7A0-4623-8E7D-5F6F221C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D814-EEB3-44DC-B5CF-0CB7D0F6599B}" type="datetimeFigureOut">
              <a:rPr lang="en-CA" smtClean="0"/>
              <a:t>2017-09-11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8769C-CF67-4F52-8CF9-47EBB161C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3B588-5EA1-49BB-9E17-2A79DFA29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4525-2DA7-4189-B62B-36E78FA5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346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DAAAC-202C-47F0-BC6A-E887DCD15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15458-959E-4985-8D8B-BFFA041C3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270FB-69F8-4FE3-8769-EA7187F12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D814-EEB3-44DC-B5CF-0CB7D0F6599B}" type="datetimeFigureOut">
              <a:rPr lang="en-CA" smtClean="0"/>
              <a:t>2017-09-11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8900F-7295-4101-A834-5E5FB8484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2266A-B603-42B4-BD49-BB00D505C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4525-2DA7-4189-B62B-36E78FA5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649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C64A5-DD5E-418E-ACFB-F727EBE5D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08D5-FE20-467D-8635-D440624791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AD83E-9AD1-47F8-AEF9-F95C5396F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63C12-406A-468E-903F-9AE463C02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D814-EEB3-44DC-B5CF-0CB7D0F6599B}" type="datetimeFigureOut">
              <a:rPr lang="en-CA" smtClean="0"/>
              <a:t>2017-09-11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0C7DA-60D0-4B24-845C-3C98847F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AEDCBD-9D30-4D5C-A468-82E0129A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4525-2DA7-4189-B62B-36E78FA5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804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C8C4F-DA9A-49EA-9315-F413BC5C6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033F2-4BAF-4D16-BFFC-55ACA9D45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DFD75-2BFF-4730-9A8F-3CF8B0BD0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C6A8E4-139D-49F7-A1F5-7B5844452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04735D-6863-418E-AD56-7F1F3C4511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9DF26E-5744-46B6-8586-C75D088CF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D814-EEB3-44DC-B5CF-0CB7D0F6599B}" type="datetimeFigureOut">
              <a:rPr lang="en-CA" smtClean="0"/>
              <a:t>2017-09-11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55474F-FFC8-480C-A5B9-15BD1FF47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A6C04A-58CB-48D2-AE1C-9CA154919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4525-2DA7-4189-B62B-36E78FA5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654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D9495-AEEF-4A51-BC59-1946802C1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432714-2A2C-43AB-8F5D-5AD4D5558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D814-EEB3-44DC-B5CF-0CB7D0F6599B}" type="datetimeFigureOut">
              <a:rPr lang="en-CA" smtClean="0"/>
              <a:t>2017-09-11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CBE263-0B7B-4FD7-8BC5-EBD07AF13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3ED418-1E91-4D36-A253-6356CFADC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4525-2DA7-4189-B62B-36E78FA5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552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788692-2AE2-46B0-A13D-9A73BABA6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D814-EEB3-44DC-B5CF-0CB7D0F6599B}" type="datetimeFigureOut">
              <a:rPr lang="en-CA" smtClean="0"/>
              <a:t>2017-09-11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8BD0E0-6A6E-4453-B7E4-2FD0C82CB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49001F-B8C7-4B47-B0FD-F5A1BF926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4525-2DA7-4189-B62B-36E78FA5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7455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66CE1-FA86-473E-BA6B-B8AA797B6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CAB0A-F2BB-49DD-8B44-B5216DE56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1508EE-CBA8-48E4-AA74-B8E462E27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E2515-0BEF-4BCA-9A26-75B021E32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D814-EEB3-44DC-B5CF-0CB7D0F6599B}" type="datetimeFigureOut">
              <a:rPr lang="en-CA" smtClean="0"/>
              <a:t>2017-09-11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3F9A9-54FD-403B-B205-29B80105C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7A81D-4B47-488C-A545-C33C4AD18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4525-2DA7-4189-B62B-36E78FA5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583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CF71E-4567-40CE-B78F-B23373551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8C6CA1-580F-44E4-B0D2-CC7D56695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F0CB3-09AC-4AF2-9E96-89CF9B3E2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22A77-748A-47CF-A57F-CAD65CD38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D814-EEB3-44DC-B5CF-0CB7D0F6599B}" type="datetimeFigureOut">
              <a:rPr lang="en-CA" smtClean="0"/>
              <a:t>2017-09-11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7FC1A-87E9-48CB-9FF8-CCC211CC4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534FA-8980-42AC-83A4-E8D4DA92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4525-2DA7-4189-B62B-36E78FA5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255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D6F4CA-B038-457B-99B9-6EB796282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C9D2A-573C-4223-953B-3CB2A54F0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F7B4B-C830-4DD6-9EFB-C2F24774C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2D814-EEB3-44DC-B5CF-0CB7D0F6599B}" type="datetimeFigureOut">
              <a:rPr lang="en-CA" smtClean="0"/>
              <a:t>2017-09-11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C5A1C-5998-47B7-BF0D-E9F8BF88FE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FE151-3D6C-4810-B434-ED8F19269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14525-2DA7-4189-B62B-36E78FA5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8791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oaa.gov/" TargetMode="External"/><Relationship Id="rId3" Type="http://schemas.openxmlformats.org/officeDocument/2006/relationships/hyperlink" Target="http://www.ecy.wa.gov/programs/sea/swces/products/glossary.htm" TargetMode="External"/><Relationship Id="rId7" Type="http://schemas.openxmlformats.org/officeDocument/2006/relationships/hyperlink" Target="http://www.algaebase.org/" TargetMode="External"/><Relationship Id="rId2" Type="http://schemas.openxmlformats.org/officeDocument/2006/relationships/hyperlink" Target="https://owlcation.com/stem/list-of-ocean-animal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olorado.edu/oclab/sites/default/files/attached-files/stewart_textbook.pdf" TargetMode="External"/><Relationship Id="rId5" Type="http://schemas.openxmlformats.org/officeDocument/2006/relationships/hyperlink" Target="http://www.mbari.org/science/upper-ocean-systems/chemical-sensor-group/periodic-table-of-elements-in-the-ocean/" TargetMode="External"/><Relationship Id="rId4" Type="http://schemas.openxmlformats.org/officeDocument/2006/relationships/hyperlink" Target="http://geology.com/geology-dictionary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F83E4D6-C33E-4A51-BA39-8BE49BC2B5E4}"/>
              </a:ext>
            </a:extLst>
          </p:cNvPr>
          <p:cNvCxnSpPr>
            <a:cxnSpLocks/>
          </p:cNvCxnSpPr>
          <p:nvPr/>
        </p:nvCxnSpPr>
        <p:spPr>
          <a:xfrm>
            <a:off x="2761443" y="1675628"/>
            <a:ext cx="900000" cy="0"/>
          </a:xfrm>
          <a:prstGeom prst="line">
            <a:avLst/>
          </a:prstGeom>
          <a:ln w="76200">
            <a:solidFill>
              <a:srgbClr val="00B05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191BCF0-CD1B-4C6B-8AA3-EB42757F6DA6}"/>
              </a:ext>
            </a:extLst>
          </p:cNvPr>
          <p:cNvGrpSpPr/>
          <p:nvPr/>
        </p:nvGrpSpPr>
        <p:grpSpPr>
          <a:xfrm>
            <a:off x="4738734" y="147015"/>
            <a:ext cx="2805065" cy="768745"/>
            <a:chOff x="4873239" y="5391741"/>
            <a:chExt cx="3075152" cy="611156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78FF5830-BB71-446F-B1B7-F988924447BC}"/>
                </a:ext>
              </a:extLst>
            </p:cNvPr>
            <p:cNvSpPr/>
            <p:nvPr/>
          </p:nvSpPr>
          <p:spPr>
            <a:xfrm>
              <a:off x="4873239" y="5404430"/>
              <a:ext cx="3075152" cy="598467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80EBDFF-7A64-42CD-AEC3-6B6F4EC9A0EF}"/>
                </a:ext>
              </a:extLst>
            </p:cNvPr>
            <p:cNvSpPr txBox="1"/>
            <p:nvPr/>
          </p:nvSpPr>
          <p:spPr>
            <a:xfrm>
              <a:off x="4975259" y="5391741"/>
              <a:ext cx="2871110" cy="5625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CA" sz="3200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learn more!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A337C39-E2C3-4403-AA32-A785CF006BEA}"/>
              </a:ext>
            </a:extLst>
          </p:cNvPr>
          <p:cNvGrpSpPr/>
          <p:nvPr/>
        </p:nvGrpSpPr>
        <p:grpSpPr>
          <a:xfrm>
            <a:off x="214075" y="2437220"/>
            <a:ext cx="2556000" cy="746601"/>
            <a:chOff x="4867043" y="5404429"/>
            <a:chExt cx="3110844" cy="74660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0581F86-E003-4B50-81D1-D4ADAA63A0B4}"/>
                </a:ext>
              </a:extLst>
            </p:cNvPr>
            <p:cNvSpPr txBox="1"/>
            <p:nvPr/>
          </p:nvSpPr>
          <p:spPr>
            <a:xfrm>
              <a:off x="4868030" y="5492515"/>
              <a:ext cx="31098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GEOLOGICAL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0C7D0DCB-B073-4F90-B27F-325ECD28A2C1}"/>
                </a:ext>
              </a:extLst>
            </p:cNvPr>
            <p:cNvSpPr/>
            <p:nvPr/>
          </p:nvSpPr>
          <p:spPr>
            <a:xfrm>
              <a:off x="4867043" y="5404429"/>
              <a:ext cx="3081348" cy="746601"/>
            </a:xfrm>
            <a:prstGeom prst="roundRect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9F9223-D9E5-41C1-8850-4649C6F19FAE}"/>
              </a:ext>
            </a:extLst>
          </p:cNvPr>
          <p:cNvGrpSpPr/>
          <p:nvPr/>
        </p:nvGrpSpPr>
        <p:grpSpPr>
          <a:xfrm>
            <a:off x="229678" y="4649985"/>
            <a:ext cx="2556000" cy="746601"/>
            <a:chOff x="4867043" y="5404429"/>
            <a:chExt cx="3110844" cy="74660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FA26245-02C2-4C08-94BA-E7E7E3303E40}"/>
                </a:ext>
              </a:extLst>
            </p:cNvPr>
            <p:cNvSpPr txBox="1"/>
            <p:nvPr/>
          </p:nvSpPr>
          <p:spPr>
            <a:xfrm>
              <a:off x="4868030" y="5492515"/>
              <a:ext cx="31098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3200" b="1" dirty="0">
                  <a:solidFill>
                    <a:schemeClr val="accent4">
                      <a:lumMod val="75000"/>
                    </a:schemeClr>
                  </a:solidFill>
                  <a:latin typeface="Arial Narrow" panose="020B0606020202030204" pitchFamily="34" charset="0"/>
                </a:rPr>
                <a:t>CHEMICAL</a:t>
              </a: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AF2400D7-7AD0-4377-A0AB-B7AEA6F9C591}"/>
                </a:ext>
              </a:extLst>
            </p:cNvPr>
            <p:cNvSpPr/>
            <p:nvPr/>
          </p:nvSpPr>
          <p:spPr>
            <a:xfrm>
              <a:off x="4867043" y="5404429"/>
              <a:ext cx="3081348" cy="746601"/>
            </a:xfrm>
            <a:prstGeom prst="roundRect">
              <a:avLst/>
            </a:prstGeom>
            <a:noFill/>
            <a:ln w="762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D083DE1-E4C4-44A5-A1B8-9A0CD5C9AC6C}"/>
              </a:ext>
            </a:extLst>
          </p:cNvPr>
          <p:cNvGrpSpPr/>
          <p:nvPr/>
        </p:nvGrpSpPr>
        <p:grpSpPr>
          <a:xfrm>
            <a:off x="229678" y="1295155"/>
            <a:ext cx="2556000" cy="746601"/>
            <a:chOff x="4867043" y="5404429"/>
            <a:chExt cx="3110844" cy="74660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D54E5D4-0F95-4924-A4AD-F3437560054B}"/>
                </a:ext>
              </a:extLst>
            </p:cNvPr>
            <p:cNvSpPr txBox="1"/>
            <p:nvPr/>
          </p:nvSpPr>
          <p:spPr>
            <a:xfrm>
              <a:off x="4868030" y="5492515"/>
              <a:ext cx="31098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3200" b="1" dirty="0">
                  <a:solidFill>
                    <a:srgbClr val="00B050"/>
                  </a:solidFill>
                  <a:latin typeface="Arial Narrow" panose="020B0606020202030204" pitchFamily="34" charset="0"/>
                </a:rPr>
                <a:t>BIOLOGICAL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0E963D23-BDB3-4C70-9501-8803FCACF2A1}"/>
                </a:ext>
              </a:extLst>
            </p:cNvPr>
            <p:cNvSpPr/>
            <p:nvPr/>
          </p:nvSpPr>
          <p:spPr>
            <a:xfrm>
              <a:off x="4867043" y="5404429"/>
              <a:ext cx="3081348" cy="746601"/>
            </a:xfrm>
            <a:prstGeom prst="round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D7ADF7C-B0CE-4DC7-B4E8-1CEC3425B9C7}"/>
              </a:ext>
            </a:extLst>
          </p:cNvPr>
          <p:cNvGrpSpPr/>
          <p:nvPr/>
        </p:nvGrpSpPr>
        <p:grpSpPr>
          <a:xfrm>
            <a:off x="229678" y="3496684"/>
            <a:ext cx="2556000" cy="746601"/>
            <a:chOff x="4867043" y="5404429"/>
            <a:chExt cx="3110844" cy="74660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33879AA-5F35-428F-B213-64DB66930CE0}"/>
                </a:ext>
              </a:extLst>
            </p:cNvPr>
            <p:cNvSpPr txBox="1"/>
            <p:nvPr/>
          </p:nvSpPr>
          <p:spPr>
            <a:xfrm>
              <a:off x="4868030" y="5492515"/>
              <a:ext cx="3109857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3200" b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PHYSICAL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5A322600-9F28-4646-8F20-5E514163405B}"/>
                </a:ext>
              </a:extLst>
            </p:cNvPr>
            <p:cNvSpPr/>
            <p:nvPr/>
          </p:nvSpPr>
          <p:spPr>
            <a:xfrm>
              <a:off x="4867043" y="5404429"/>
              <a:ext cx="3081348" cy="746601"/>
            </a:xfrm>
            <a:prstGeom prst="round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BC37C7E-5B86-444D-BE4B-E2AFA98C9A36}"/>
              </a:ext>
            </a:extLst>
          </p:cNvPr>
          <p:cNvCxnSpPr>
            <a:cxnSpLocks/>
          </p:cNvCxnSpPr>
          <p:nvPr/>
        </p:nvCxnSpPr>
        <p:spPr>
          <a:xfrm>
            <a:off x="2754430" y="2833508"/>
            <a:ext cx="900000" cy="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8535DD0-F826-4F95-B889-D2F95BA7AB68}"/>
              </a:ext>
            </a:extLst>
          </p:cNvPr>
          <p:cNvCxnSpPr>
            <a:cxnSpLocks/>
          </p:cNvCxnSpPr>
          <p:nvPr/>
        </p:nvCxnSpPr>
        <p:spPr>
          <a:xfrm>
            <a:off x="2745840" y="3880803"/>
            <a:ext cx="900000" cy="0"/>
          </a:xfrm>
          <a:prstGeom prst="line">
            <a:avLst/>
          </a:prstGeom>
          <a:ln w="762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1B7E2AB-5BA9-43DB-AFC5-695B52098099}"/>
              </a:ext>
            </a:extLst>
          </p:cNvPr>
          <p:cNvCxnSpPr>
            <a:cxnSpLocks/>
          </p:cNvCxnSpPr>
          <p:nvPr/>
        </p:nvCxnSpPr>
        <p:spPr>
          <a:xfrm>
            <a:off x="2761038" y="5035500"/>
            <a:ext cx="900000" cy="0"/>
          </a:xfrm>
          <a:prstGeom prst="line">
            <a:avLst/>
          </a:prstGeom>
          <a:ln w="76200">
            <a:solidFill>
              <a:schemeClr val="accent4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6A90FAF3-638B-4E53-8A9D-5848212F7B84}"/>
              </a:ext>
            </a:extLst>
          </p:cNvPr>
          <p:cNvSpPr txBox="1"/>
          <p:nvPr/>
        </p:nvSpPr>
        <p:spPr>
          <a:xfrm>
            <a:off x="3779981" y="1315629"/>
            <a:ext cx="3169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rgbClr val="00B050"/>
                </a:solidFill>
                <a:latin typeface="Arial Narrow" panose="020B0606020202030204" pitchFamily="34" charset="0"/>
                <a:hlinkClick r:id="rId2"/>
              </a:rPr>
              <a:t>http://oceana.org/marine-life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rgbClr val="00B050"/>
                </a:solidFill>
                <a:latin typeface="Arial Narrow" panose="020B0606020202030204" pitchFamily="34" charset="0"/>
                <a:hlinkClick r:id="rId2"/>
              </a:rPr>
              <a:t>http://www.eol.org/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6DF93164-6433-4D65-BB90-C51F92FAF3F0}"/>
              </a:ext>
            </a:extLst>
          </p:cNvPr>
          <p:cNvSpPr/>
          <p:nvPr/>
        </p:nvSpPr>
        <p:spPr>
          <a:xfrm>
            <a:off x="3723639" y="1253435"/>
            <a:ext cx="8175600" cy="864925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730F069-8EB6-4298-BBBD-7F0C2E86EB5D}"/>
              </a:ext>
            </a:extLst>
          </p:cNvPr>
          <p:cNvSpPr txBox="1"/>
          <p:nvPr/>
        </p:nvSpPr>
        <p:spPr>
          <a:xfrm>
            <a:off x="3779981" y="2521660"/>
            <a:ext cx="6678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hlinkClick r:id="rId3"/>
              </a:rPr>
              <a:t>http://www.ecy.wa.gov/programs/sea/swces/products/glossary.htm</a:t>
            </a:r>
            <a:endParaRPr lang="en-CA" b="1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hlinkClick r:id="rId4"/>
              </a:rPr>
              <a:t>http://geology.com/geology-dictionary.shtml</a:t>
            </a:r>
            <a:r>
              <a:rPr lang="en-CA" b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F675129D-52F9-4F8E-B876-163A8F4184A2}"/>
              </a:ext>
            </a:extLst>
          </p:cNvPr>
          <p:cNvSpPr/>
          <p:nvPr/>
        </p:nvSpPr>
        <p:spPr>
          <a:xfrm>
            <a:off x="3711079" y="2449838"/>
            <a:ext cx="8174631" cy="807106"/>
          </a:xfrm>
          <a:prstGeom prst="roundRect">
            <a:avLst/>
          </a:prstGeom>
          <a:noFill/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81C90A4D-CD43-48C7-B11F-C061A6834ACB}"/>
              </a:ext>
            </a:extLst>
          </p:cNvPr>
          <p:cNvSpPr/>
          <p:nvPr/>
        </p:nvSpPr>
        <p:spPr>
          <a:xfrm>
            <a:off x="3700536" y="3584770"/>
            <a:ext cx="8175600" cy="57643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F870A55-88DC-41B3-9D8B-9993D9CE6257}"/>
              </a:ext>
            </a:extLst>
          </p:cNvPr>
          <p:cNvSpPr txBox="1"/>
          <p:nvPr/>
        </p:nvSpPr>
        <p:spPr>
          <a:xfrm>
            <a:off x="3819876" y="4570243"/>
            <a:ext cx="79806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  <a:hlinkClick r:id="rId5"/>
              </a:rPr>
              <a:t>http://www.mbari.org/science/upper-ocean-systems/chemical-sensor-group/periodic-table-of-elements-in-the-ocean/</a:t>
            </a:r>
            <a:endParaRPr lang="en-CA" b="1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Turekian, K.K. (1976). </a:t>
            </a:r>
            <a:r>
              <a:rPr lang="en-CA" b="1" i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Oceans</a:t>
            </a:r>
            <a:r>
              <a:rPr lang="en-CA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. Prentice-Hall.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5E434CDC-93E7-49FB-99E9-F8C996F24E12}"/>
              </a:ext>
            </a:extLst>
          </p:cNvPr>
          <p:cNvSpPr/>
          <p:nvPr/>
        </p:nvSpPr>
        <p:spPr>
          <a:xfrm>
            <a:off x="3701399" y="4490422"/>
            <a:ext cx="8173874" cy="1071729"/>
          </a:xfrm>
          <a:prstGeom prst="round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9A7727-453B-4FA9-946A-4B0019FA30AF}"/>
              </a:ext>
            </a:extLst>
          </p:cNvPr>
          <p:cNvSpPr/>
          <p:nvPr/>
        </p:nvSpPr>
        <p:spPr>
          <a:xfrm>
            <a:off x="3796274" y="3689315"/>
            <a:ext cx="81399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rgbClr val="FF0000"/>
                </a:solidFill>
                <a:latin typeface="Arial Narrow" panose="020B0606020202030204" pitchFamily="34" charset="0"/>
                <a:hlinkClick r:id="rId6"/>
              </a:rPr>
              <a:t>http://www.colorado.edu/oclab/sites/default/files/attached-files/stewart_textbook.pdf</a:t>
            </a:r>
            <a:endParaRPr lang="en-CA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60C8D88-5139-41E6-B63A-B4548E00E4AB}"/>
              </a:ext>
            </a:extLst>
          </p:cNvPr>
          <p:cNvSpPr txBox="1"/>
          <p:nvPr/>
        </p:nvSpPr>
        <p:spPr>
          <a:xfrm>
            <a:off x="6954255" y="1316754"/>
            <a:ext cx="5014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rgbClr val="00B050"/>
                </a:solidFill>
                <a:latin typeface="Arial Narrow" panose="020B0606020202030204" pitchFamily="34" charset="0"/>
                <a:hlinkClick r:id="rId2"/>
              </a:rPr>
              <a:t>https://owlcation.com/stem/list-of-ocean-animals</a:t>
            </a:r>
            <a:endParaRPr lang="en-CA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rgbClr val="00B050"/>
                </a:solidFill>
                <a:latin typeface="Arial Narrow" panose="020B0606020202030204" pitchFamily="34" charset="0"/>
                <a:hlinkClick r:id="rId7"/>
              </a:rPr>
              <a:t>http://www.algaebase.org/  </a:t>
            </a:r>
            <a:endParaRPr lang="en-CA" b="1" dirty="0">
              <a:solidFill>
                <a:srgbClr val="00B05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FB4362C-C2E7-4400-A0DD-DD02806DF366}"/>
              </a:ext>
            </a:extLst>
          </p:cNvPr>
          <p:cNvGrpSpPr/>
          <p:nvPr/>
        </p:nvGrpSpPr>
        <p:grpSpPr>
          <a:xfrm>
            <a:off x="229678" y="5866253"/>
            <a:ext cx="2556000" cy="746601"/>
            <a:chOff x="4867043" y="5404429"/>
            <a:chExt cx="3110844" cy="74660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D6B71CE-EFAA-4399-91D5-D9189B076106}"/>
                </a:ext>
              </a:extLst>
            </p:cNvPr>
            <p:cNvSpPr txBox="1"/>
            <p:nvPr/>
          </p:nvSpPr>
          <p:spPr>
            <a:xfrm>
              <a:off x="4868030" y="5492515"/>
              <a:ext cx="31098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3200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OTHER</a:t>
              </a:r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83F33699-9AA0-4764-9A9A-A560EFCAE7A4}"/>
                </a:ext>
              </a:extLst>
            </p:cNvPr>
            <p:cNvSpPr/>
            <p:nvPr/>
          </p:nvSpPr>
          <p:spPr>
            <a:xfrm>
              <a:off x="4867043" y="5404429"/>
              <a:ext cx="3081348" cy="746601"/>
            </a:xfrm>
            <a:prstGeom prst="round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FB4A1BB-1F68-4750-B06A-48C4B15C4384}"/>
              </a:ext>
            </a:extLst>
          </p:cNvPr>
          <p:cNvCxnSpPr>
            <a:cxnSpLocks/>
          </p:cNvCxnSpPr>
          <p:nvPr/>
        </p:nvCxnSpPr>
        <p:spPr>
          <a:xfrm>
            <a:off x="2785678" y="6246726"/>
            <a:ext cx="900000" cy="0"/>
          </a:xfrm>
          <a:prstGeom prst="line">
            <a:avLst/>
          </a:prstGeom>
          <a:ln w="76200">
            <a:solidFill>
              <a:srgbClr val="00206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CA790FB-6561-466E-BC3C-6D119C217AE8}"/>
              </a:ext>
            </a:extLst>
          </p:cNvPr>
          <p:cNvSpPr txBox="1"/>
          <p:nvPr/>
        </p:nvSpPr>
        <p:spPr>
          <a:xfrm>
            <a:off x="3817802" y="5915847"/>
            <a:ext cx="6678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rgbClr val="002060"/>
                </a:solidFill>
                <a:latin typeface="Arial Narrow" panose="020B0606020202030204" pitchFamily="34" charset="0"/>
                <a:hlinkClick r:id="rId8"/>
              </a:rPr>
              <a:t>http://www.noaa.gov/</a:t>
            </a:r>
            <a:endParaRPr lang="en-CA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rgbClr val="002060"/>
                </a:solidFill>
                <a:latin typeface="Arial Narrow" panose="020B0606020202030204" pitchFamily="34" charset="0"/>
                <a:hlinkClick r:id="rId8"/>
              </a:rPr>
              <a:t>https://myvocabulary.com/word-list/oceans-marine-vocabulary/</a:t>
            </a:r>
            <a:endParaRPr lang="en-CA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DBAD07BC-EEE5-47CD-B0B5-1F7F2DD75496}"/>
              </a:ext>
            </a:extLst>
          </p:cNvPr>
          <p:cNvSpPr/>
          <p:nvPr/>
        </p:nvSpPr>
        <p:spPr>
          <a:xfrm>
            <a:off x="3724608" y="5866253"/>
            <a:ext cx="8174631" cy="807106"/>
          </a:xfrm>
          <a:prstGeom prst="round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845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140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Chua</dc:creator>
  <cp:lastModifiedBy>Allison Chua</cp:lastModifiedBy>
  <cp:revision>4</cp:revision>
  <dcterms:created xsi:type="dcterms:W3CDTF">2017-09-12T00:13:19Z</dcterms:created>
  <dcterms:modified xsi:type="dcterms:W3CDTF">2017-09-12T01:33:13Z</dcterms:modified>
</cp:coreProperties>
</file>